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68" r:id="rId4"/>
    <p:sldId id="267" r:id="rId5"/>
    <p:sldId id="265" r:id="rId6"/>
    <p:sldId id="266" r:id="rId7"/>
    <p:sldId id="259" r:id="rId8"/>
    <p:sldId id="260" r:id="rId9"/>
    <p:sldId id="261" r:id="rId10"/>
    <p:sldId id="262" r:id="rId11"/>
    <p:sldId id="263" r:id="rId12"/>
    <p:sldId id="269" r:id="rId13"/>
  </p:sldIdLst>
  <p:sldSz cx="14630400" cy="8229600"/>
  <p:notesSz cx="8229600" cy="14630400"/>
  <p:embeddedFontLst>
    <p:embeddedFont>
      <p:font typeface="Cabin" panose="020B0604020202020204" charset="0"/>
      <p:regular r:id="rId15"/>
    </p:embeddedFont>
    <p:embeddedFont>
      <p:font typeface="Unbounde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5294ADE-0993-489D-9BE1-057AB9F8D121}">
          <p14:sldIdLst>
            <p14:sldId id="256"/>
            <p14:sldId id="264"/>
            <p14:sldId id="268"/>
            <p14:sldId id="267"/>
            <p14:sldId id="265"/>
            <p14:sldId id="266"/>
            <p14:sldId id="259"/>
            <p14:sldId id="260"/>
            <p14:sldId id="261"/>
            <p14:sldId id="262"/>
            <p14:sldId id="263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073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78218"/>
            <a:ext cx="7415927" cy="4008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Heart Attack Risk Prediction: A Data-Driven Approach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535662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project analyzes patient data to predict heart attack likelihood. I'll explore various features, visualize patterns, and apply machine learning techniques for accurate risk assessment.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83787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57" y="684549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819424"/>
            <a:ext cx="404872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Mahmoud Ezzat Saad Allah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5225" y="664964"/>
            <a:ext cx="7453551" cy="1420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Hyperparameter Tuning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45225" y="2719507"/>
            <a:ext cx="543401" cy="543401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36558" y="2820710"/>
            <a:ext cx="160615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30085" y="2719507"/>
            <a:ext cx="28413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GridSearchCV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30085" y="3219450"/>
            <a:ext cx="6668691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Systematically tests combinations of hyperparameters. Finds optimal regularization strength and penalty type.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45225" y="4505563"/>
            <a:ext cx="543401" cy="543401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982385" y="4606766"/>
            <a:ext cx="26896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30085" y="4505563"/>
            <a:ext cx="28413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Cross-Validation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30085" y="5005507"/>
            <a:ext cx="6668691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Uses k-fold cross-validation. Ensures robust performance across different data subsets.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45225" y="6291620"/>
            <a:ext cx="543401" cy="543401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79884" y="6392823"/>
            <a:ext cx="27408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30085" y="6291620"/>
            <a:ext cx="2887623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Best Parameters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30085" y="6791563"/>
            <a:ext cx="6668691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Identifies most effective hyperparameter combination. Improves model accuracy and generalization.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0916" y="519232"/>
            <a:ext cx="7822168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Insights and Future Directions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16" y="1913334"/>
            <a:ext cx="472083" cy="4720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0916" y="2574250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Findings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60916" y="2965133"/>
            <a:ext cx="782216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Identified strongest predictors of heart attack risk. Age and cholesterol showed significant correlation.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916" y="4135755"/>
            <a:ext cx="472083" cy="4720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60916" y="4796671"/>
            <a:ext cx="2630091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Performance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60916" y="5187553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Achieved 86.89% accuracy after tuning. Demonstrates potential for clinical decision support.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916" y="6056114"/>
            <a:ext cx="472083" cy="4720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0916" y="6717030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Work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60916" y="7107912"/>
            <a:ext cx="782216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Explore advanced models like Random Forests. Incorporate more diverse patient data for improved predictions.</a:t>
            </a:r>
            <a:endParaRPr lang="en-US" sz="14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557A7517-9380-FCEE-B3D1-8DFB2C4C9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486400" cy="822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1FB2AD-17F6-32BE-6488-364B6356DBBE}"/>
              </a:ext>
            </a:extLst>
          </p:cNvPr>
          <p:cNvSpPr txBox="1"/>
          <p:nvPr/>
        </p:nvSpPr>
        <p:spPr>
          <a:xfrm>
            <a:off x="6503541" y="4114799"/>
            <a:ext cx="6852863" cy="755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350"/>
              </a:lnSpc>
            </a:pPr>
            <a:r>
              <a:rPr lang="en-US" sz="8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08534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3109793"/>
            <a:ext cx="6597253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5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Importing Libraries</a:t>
            </a:r>
            <a:endParaRPr kumimoji="0" lang="en-US" sz="45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968693" y="4329589"/>
            <a:ext cx="1269289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Essential libraries like pandas , seaborn, matplotlib, and scikit-learn are imported. These tools enable data manipulation, visualization, and model building.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808565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Loading and Exploring the Data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350437" y="463093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Load the heart attack dataset using pandas. Explore data distributions and relationships using visualizations.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795933"/>
            <a:ext cx="632198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Visualization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968693" y="6132195"/>
            <a:ext cx="4740116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Target Variable Distribution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6643449"/>
            <a:ext cx="61612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Visualize heart attack risk distribution using a countplot.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223" y="2015728"/>
            <a:ext cx="6161365" cy="3807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223" y="6132314"/>
            <a:ext cx="4024313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Correlation Exploration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500223" y="6643568"/>
            <a:ext cx="616136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Scatter plots explore relationships between age, cholesterol, and risk.</a:t>
            </a:r>
            <a:endParaRPr lang="en-US" sz="19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EB6465D5-1436-3E5D-8B65-A3C18B0CCD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693" y="2015727"/>
            <a:ext cx="6161246" cy="38078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468755"/>
            <a:ext cx="632198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Visualization (Continued)</a:t>
            </a:r>
            <a:endParaRPr lang="en-US" sz="4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2688550"/>
            <a:ext cx="3984069" cy="24623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Countplot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5970746"/>
            <a:ext cx="398406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Visualizes the distribution of heart attack risk categories among patients. Reveals imbalances in the dataset.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3046" y="2688550"/>
            <a:ext cx="3984069" cy="24623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23046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Histogram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5323046" y="5970746"/>
            <a:ext cx="398406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Shows age distribution of patients. Identifies age groups with higher heart attack risks.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5"/>
          <p:cNvSpPr/>
          <p:nvPr/>
        </p:nvSpPr>
        <p:spPr>
          <a:xfrm>
            <a:off x="9677400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Bar Plot</a:t>
            </a:r>
            <a:endParaRPr lang="en-US" sz="2250" dirty="0"/>
          </a:p>
        </p:txBody>
      </p:sp>
      <p:sp>
        <p:nvSpPr>
          <p:cNvPr id="11" name="Text 6"/>
          <p:cNvSpPr/>
          <p:nvPr/>
        </p:nvSpPr>
        <p:spPr>
          <a:xfrm>
            <a:off x="9677400" y="5970746"/>
            <a:ext cx="39841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Shows chest pain types by risk and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reveals categorical variable insights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519" y="2688550"/>
            <a:ext cx="3984069" cy="24623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468755"/>
            <a:ext cx="10446068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Visualization (Continued)</a:t>
            </a:r>
            <a:endParaRPr lang="en-US" sz="4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2688550"/>
            <a:ext cx="3984069" cy="24623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Box Plot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5970746"/>
            <a:ext cx="398406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Compares resting blood pressure across risk categories. Identifies outliers and distribution differences.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3"/>
          <p:cNvSpPr/>
          <p:nvPr/>
        </p:nvSpPr>
        <p:spPr>
          <a:xfrm>
            <a:off x="5323046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Scatter Plot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5323047" y="5970746"/>
            <a:ext cx="3984128" cy="12417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Examines age vs. cholesterol relationship.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Color-coded by risk, 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revealing potential correlations.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400" y="2688550"/>
            <a:ext cx="3984188" cy="24623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400" y="545949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Heatmap</a:t>
            </a:r>
            <a:endParaRPr lang="en-US" sz="2250" dirty="0"/>
          </a:p>
        </p:txBody>
      </p:sp>
      <p:sp>
        <p:nvSpPr>
          <p:cNvPr id="11" name="Text 6"/>
          <p:cNvSpPr/>
          <p:nvPr/>
        </p:nvSpPr>
        <p:spPr>
          <a:xfrm>
            <a:off x="9677400" y="5970746"/>
            <a:ext cx="398418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Displays feature correlations and </a:t>
            </a:r>
            <a:b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CAD6DE"/>
                </a:solidFill>
                <a:effectLst/>
                <a:uLnTx/>
                <a:uFillTx/>
                <a:latin typeface="Cabin" pitchFamily="34" charset="0"/>
                <a:ea typeface="Cabin" pitchFamily="34" charset="-122"/>
                <a:cs typeface="Cabin" pitchFamily="34" charset="-120"/>
              </a:rPr>
              <a:t>highlights strongest predictors of heart attack risk.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4DEA9BAC-F01B-D2F6-0BF8-F5427811C7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2987" y="2688550"/>
            <a:ext cx="3984188" cy="24623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70A325-4AFA-6765-4E81-5426400BA121}"/>
              </a:ext>
            </a:extLst>
          </p:cNvPr>
          <p:cNvSpPr txBox="1"/>
          <p:nvPr/>
        </p:nvSpPr>
        <p:spPr>
          <a:xfrm>
            <a:off x="1602770" y="2612619"/>
            <a:ext cx="20548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10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028117"/>
            <a:ext cx="5548551" cy="583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Preprocessing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1254919" y="3909417"/>
            <a:ext cx="22860" cy="3773091"/>
          </a:xfrm>
          <a:prstGeom prst="roundRect">
            <a:avLst>
              <a:gd name="adj" fmla="val 130238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466731" y="4344472"/>
            <a:ext cx="694611" cy="22860"/>
          </a:xfrm>
          <a:prstGeom prst="roundRect">
            <a:avLst>
              <a:gd name="adj" fmla="val 130238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043107" y="4132659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200269" y="4215765"/>
            <a:ext cx="132040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357914" y="4107894"/>
            <a:ext cx="233505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Standardization ( Scaling )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2357914" y="4518779"/>
            <a:ext cx="113036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Scales numerical features using StandardScaler(). Ensures mean of 0 and standard deviation of 1.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466731" y="5668327"/>
            <a:ext cx="694611" cy="22860"/>
          </a:xfrm>
          <a:prstGeom prst="roundRect">
            <a:avLst>
              <a:gd name="adj" fmla="val 130238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1043107" y="545651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55740" y="5539621"/>
            <a:ext cx="221099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357914" y="5431750"/>
            <a:ext cx="248042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One-hot Encoding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2357914" y="5842635"/>
            <a:ext cx="113036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Converts categorical variables to binary features. Uses pd.get_dummies() for model compatibility.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466731" y="6992183"/>
            <a:ext cx="694611" cy="22860"/>
          </a:xfrm>
          <a:prstGeom prst="roundRect">
            <a:avLst>
              <a:gd name="adj" fmla="val 130238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1043107" y="6780371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153716" y="6863477"/>
            <a:ext cx="22526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2357914" y="6755606"/>
            <a:ext cx="233505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Train-Test Split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2357914" y="7166491"/>
            <a:ext cx="113036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Divides dataset into 80% training and 20% testing sets. Ensures unbiased model evaluation.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931" y="613648"/>
            <a:ext cx="7582138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Training: Logistic Regression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31" y="2260878"/>
            <a:ext cx="1115616" cy="17849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31231" y="2484001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Selection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231231" y="2945963"/>
            <a:ext cx="613183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Logistic Regression chosen for binary classification. Predicts likelihood of heart attacks.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931" y="4045863"/>
            <a:ext cx="1115616" cy="17849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31231" y="4268986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Training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231231" y="4730948"/>
            <a:ext cx="613183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Model fitted on training data. Learns patterns and relationships between features and target.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931" y="5830848"/>
            <a:ext cx="1115616" cy="17849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31231" y="6053971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Prediction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231231" y="6515933"/>
            <a:ext cx="613183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Trained model makes predictions on test set. Classifies patients into risk categories.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613410"/>
            <a:ext cx="7582614" cy="1312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Evaluation Metrics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67093" y="2260283"/>
            <a:ext cx="7582614" cy="5356146"/>
          </a:xfrm>
          <a:prstGeom prst="roundRect">
            <a:avLst>
              <a:gd name="adj" fmla="val 62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74713" y="2267903"/>
            <a:ext cx="7566541" cy="63984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98669" y="2409349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Metric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24342" y="2409349"/>
            <a:ext cx="206823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6205" y="2409349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74713" y="2907744"/>
            <a:ext cx="7566541" cy="9967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98669" y="3049191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24342" y="3049191"/>
            <a:ext cx="206823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Percentage of correct predictions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6205" y="3049191"/>
            <a:ext cx="207204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Overall model performance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4713" y="3904536"/>
            <a:ext cx="7566541" cy="13537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98669" y="4045982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24342" y="4045982"/>
            <a:ext cx="2068235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True positives / (True positives + False positives)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6205" y="4045982"/>
            <a:ext cx="207204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Minimizes false alarms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74713" y="5258276"/>
            <a:ext cx="7566541" cy="13537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498669" y="5399723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Recall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24342" y="5399723"/>
            <a:ext cx="2068235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True positives / (True positives + False negatives)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6205" y="5399723"/>
            <a:ext cx="207204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Minimizes missed cases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74713" y="6612017"/>
            <a:ext cx="7566541" cy="9967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6498669" y="6753463"/>
            <a:ext cx="2072045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F1-score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9024342" y="6753463"/>
            <a:ext cx="206823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Harmonic mean of precision and recall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1546205" y="6753463"/>
            <a:ext cx="2072045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Balanced metric for imbalanced data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512</Words>
  <Application>Microsoft Office PowerPoint</Application>
  <PresentationFormat>Custom</PresentationFormat>
  <Paragraphs>89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Times New Roman</vt:lpstr>
      <vt:lpstr>Cabin</vt:lpstr>
      <vt:lpstr>Unbounded</vt:lpstr>
      <vt:lpstr>Cabin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Mahmoud Ezzat SaadAllah</cp:lastModifiedBy>
  <cp:revision>8</cp:revision>
  <dcterms:created xsi:type="dcterms:W3CDTF">2024-10-20T10:38:56Z</dcterms:created>
  <dcterms:modified xsi:type="dcterms:W3CDTF">2024-10-21T15:21:17Z</dcterms:modified>
</cp:coreProperties>
</file>